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59" r:id="rId5"/>
    <p:sldId id="481" r:id="rId6"/>
    <p:sldId id="260" r:id="rId7"/>
    <p:sldId id="478" r:id="rId8"/>
    <p:sldId id="261" r:id="rId9"/>
    <p:sldId id="262" r:id="rId10"/>
    <p:sldId id="263" r:id="rId11"/>
    <p:sldId id="490" r:id="rId12"/>
    <p:sldId id="491" r:id="rId13"/>
    <p:sldId id="492" r:id="rId14"/>
    <p:sldId id="493" r:id="rId15"/>
    <p:sldId id="524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480" r:id="rId47"/>
    <p:sldId id="482" r:id="rId48"/>
    <p:sldId id="483" r:id="rId49"/>
    <p:sldId id="484" r:id="rId50"/>
    <p:sldId id="485" r:id="rId51"/>
    <p:sldId id="479" r:id="rId52"/>
    <p:sldId id="264" r:id="rId53"/>
    <p:sldId id="266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1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3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R-CNN: </a:t>
            </a:r>
            <a:r>
              <a:rPr lang="ru-RU" sz="2400" dirty="0" smtClean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ROI)</a:t>
            </a:r>
            <a:r>
              <a:rPr lang="ru-RU" sz="2400" dirty="0" smtClean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 smtClean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SPP-NET – </a:t>
            </a:r>
            <a:r>
              <a:rPr lang="ru-RU" sz="2400" dirty="0" smtClean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несколько </a:t>
            </a:r>
            <a:r>
              <a:rPr lang="en-US" sz="2400" dirty="0" smtClean="0">
                <a:solidFill>
                  <a:schemeClr val="bg1"/>
                </a:solidFill>
              </a:rPr>
              <a:t>Adaptive Average Pooling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chemeClr val="bg1"/>
                </a:solidFill>
              </a:rPr>
              <a:t>SPP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Fast-R-CNN </a:t>
            </a:r>
            <a:r>
              <a:rPr lang="ru-RU" sz="2400" dirty="0" smtClean="0">
                <a:solidFill>
                  <a:schemeClr val="bg1"/>
                </a:solidFill>
              </a:rPr>
              <a:t>замена</a:t>
            </a:r>
            <a:r>
              <a:rPr lang="en-US" sz="2400" dirty="0" smtClean="0">
                <a:solidFill>
                  <a:schemeClr val="bg1"/>
                </a:solidFill>
              </a:rPr>
              <a:t> SPP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Pool </a:t>
            </a:r>
            <a:r>
              <a:rPr lang="ru-RU" sz="2400" dirty="0" smtClean="0">
                <a:solidFill>
                  <a:schemeClr val="bg1"/>
                </a:solidFill>
              </a:rPr>
              <a:t>на </a:t>
            </a:r>
            <a:r>
              <a:rPr lang="en-US" sz="2400" dirty="0" err="1" smtClean="0">
                <a:solidFill>
                  <a:schemeClr val="bg1"/>
                </a:solidFill>
              </a:rPr>
              <a:t>Rezie</a:t>
            </a:r>
            <a:r>
              <a:rPr lang="en-US" sz="2400" dirty="0" smtClean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Недостаток – </a:t>
            </a:r>
            <a:r>
              <a:rPr lang="en-US" sz="2400" dirty="0" smtClean="0">
                <a:solidFill>
                  <a:schemeClr val="bg1"/>
                </a:solidFill>
              </a:rPr>
              <a:t>ROI </a:t>
            </a:r>
            <a:r>
              <a:rPr lang="ru-RU" sz="2400" dirty="0" smtClean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59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03" y="4016943"/>
            <a:ext cx="3799709" cy="2734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64355" y="4110956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R-CNN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15" y="4016943"/>
            <a:ext cx="3456613" cy="2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69363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 smtClean="0">
                <a:solidFill>
                  <a:schemeClr val="bg1"/>
                </a:solidFill>
              </a:rPr>
              <a:t>карте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sz="2400" dirty="0" err="1" smtClean="0">
                <a:solidFill>
                  <a:schemeClr val="bg1"/>
                </a:solidFill>
              </a:rPr>
              <a:t>признаков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Region </a:t>
            </a:r>
            <a:r>
              <a:rPr lang="en-US" sz="2400" dirty="0">
                <a:solidFill>
                  <a:schemeClr val="bg1"/>
                </a:solidFill>
              </a:rPr>
              <a:t>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1" y="965674"/>
            <a:ext cx="5085368" cy="5798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630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32229" y="965674"/>
            <a:ext cx="11611428" cy="32694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algn="just">
              <a:defRPr sz="2000"/>
            </a:pPr>
            <a:r>
              <a:rPr lang="ru-RU" sz="2300" dirty="0">
                <a:solidFill>
                  <a:schemeClr val="bg1"/>
                </a:solidFill>
              </a:rPr>
              <a:t>Центром каждого </a:t>
            </a:r>
            <a:r>
              <a:rPr lang="ru-RU" sz="2300" dirty="0" err="1">
                <a:solidFill>
                  <a:schemeClr val="bg1"/>
                </a:solidFill>
              </a:rPr>
              <a:t>анхора</a:t>
            </a:r>
            <a:r>
              <a:rPr lang="ru-RU" sz="23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2" algn="just">
              <a:defRPr sz="2000"/>
            </a:pPr>
            <a:r>
              <a:rPr lang="ru-RU" sz="23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300" dirty="0" err="1">
                <a:solidFill>
                  <a:schemeClr val="bg1"/>
                </a:solidFill>
              </a:rPr>
              <a:t>анхором</a:t>
            </a:r>
            <a:r>
              <a:rPr lang="ru-RU" sz="2300" dirty="0">
                <a:solidFill>
                  <a:schemeClr val="bg1"/>
                </a:solidFill>
              </a:rPr>
              <a:t> (якорем, </a:t>
            </a:r>
            <a:r>
              <a:rPr lang="en" sz="2300" dirty="0">
                <a:solidFill>
                  <a:schemeClr val="bg1"/>
                </a:solidFill>
              </a:rPr>
              <a:t>anchor boxes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</a:p>
          <a:p>
            <a:pPr lvl="1" algn="just">
              <a:defRPr sz="2000"/>
            </a:pPr>
            <a:r>
              <a:rPr lang="ru-RU" sz="23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endParaRPr lang="ru-RU" sz="2300" dirty="0">
              <a:solidFill>
                <a:schemeClr val="bg1"/>
              </a:solidFill>
            </a:endParaRPr>
          </a:p>
          <a:p>
            <a:pPr lvl="2" algn="just">
              <a:defRPr sz="2000"/>
            </a:pPr>
            <a:r>
              <a:rPr lang="ru-RU" sz="2300" dirty="0">
                <a:solidFill>
                  <a:schemeClr val="bg1"/>
                </a:solidFill>
              </a:rPr>
              <a:t>9 в оригинале</a:t>
            </a:r>
            <a:r>
              <a:rPr lang="en" sz="2300" dirty="0">
                <a:solidFill>
                  <a:schemeClr val="bg1"/>
                </a:solidFill>
              </a:rPr>
              <a:t>.</a:t>
            </a:r>
            <a:endParaRPr lang="ru-RU" sz="2300" dirty="0">
              <a:solidFill>
                <a:schemeClr val="bg1"/>
              </a:solidFill>
            </a:endParaRPr>
          </a:p>
          <a:p>
            <a:pPr lvl="1" algn="just">
              <a:defRPr sz="2000"/>
            </a:pPr>
            <a:r>
              <a:rPr lang="ru-RU" sz="2300" dirty="0" err="1">
                <a:solidFill>
                  <a:schemeClr val="bg1"/>
                </a:solidFill>
              </a:rPr>
              <a:t>Анхоры</a:t>
            </a:r>
            <a:r>
              <a:rPr lang="ru-RU" sz="2300" dirty="0">
                <a:solidFill>
                  <a:schemeClr val="bg1"/>
                </a:solidFill>
              </a:rPr>
              <a:t> задаются своим:</a:t>
            </a:r>
          </a:p>
          <a:p>
            <a:pPr lvl="2">
              <a:defRPr sz="2000"/>
            </a:pPr>
            <a:r>
              <a:rPr lang="ru-RU" sz="23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300" dirty="0">
                <a:solidFill>
                  <a:schemeClr val="bg1"/>
                </a:solidFill>
              </a:rPr>
              <a:t>aspect ratio), </a:t>
            </a:r>
            <a:r>
              <a:rPr lang="ru-RU" sz="2300" dirty="0">
                <a:solidFill>
                  <a:schemeClr val="bg1"/>
                </a:solidFill>
              </a:rPr>
              <a:t>например 1:1, 2:3, 3:2</a:t>
            </a:r>
          </a:p>
          <a:p>
            <a:pPr lvl="2">
              <a:defRPr sz="2000"/>
            </a:pPr>
            <a:r>
              <a:rPr lang="ru-RU" sz="2300" dirty="0">
                <a:solidFill>
                  <a:schemeClr val="bg1"/>
                </a:solidFill>
              </a:rPr>
              <a:t>Масштабами: 1, 2, 3</a:t>
            </a:r>
          </a:p>
          <a:p>
            <a:pPr lvl="1">
              <a:defRPr sz="2000"/>
            </a:pPr>
            <a:r>
              <a:rPr lang="ru-RU" sz="2300" dirty="0">
                <a:solidFill>
                  <a:schemeClr val="bg1"/>
                </a:solidFill>
              </a:rPr>
              <a:t>Общее число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может быть сокращено при помощи </a:t>
            </a:r>
            <a:r>
              <a:rPr lang="en-US" sz="2300" dirty="0">
                <a:solidFill>
                  <a:schemeClr val="bg1"/>
                </a:solidFill>
              </a:rPr>
              <a:t>NMS</a:t>
            </a:r>
            <a:endParaRPr lang="ru-RU" sz="23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95" y="4032558"/>
            <a:ext cx="4477453" cy="2757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2341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продолжает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faster-R-</a:t>
            </a:r>
            <a:r>
              <a:rPr lang="en-US" sz="2200" dirty="0">
                <a:solidFill>
                  <a:schemeClr val="bg1"/>
                </a:solidFill>
              </a:rPr>
              <a:t>CNN</a:t>
            </a:r>
            <a:r>
              <a:rPr sz="2200" dirty="0">
                <a:solidFill>
                  <a:schemeClr val="bg1"/>
                </a:solidFill>
              </a:rPr>
              <a:t> (2017)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предлагает также </a:t>
            </a:r>
            <a:r>
              <a:rPr lang="ru-RU" sz="2200" dirty="0" err="1">
                <a:solidFill>
                  <a:schemeClr val="bg1"/>
                </a:solidFill>
              </a:rPr>
              <a:t>экземплярную</a:t>
            </a:r>
            <a:r>
              <a:rPr lang="ru-RU" sz="2200" dirty="0">
                <a:solidFill>
                  <a:schemeClr val="bg1"/>
                </a:solidFill>
              </a:rPr>
              <a:t> сегментацию.</a:t>
            </a:r>
            <a:endParaRPr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Экземплярная</a:t>
            </a:r>
            <a:r>
              <a:rPr lang="ru-RU" sz="22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200" dirty="0" err="1">
                <a:solidFill>
                  <a:schemeClr val="bg1"/>
                </a:solidFill>
              </a:rPr>
              <a:t>попиксельная</a:t>
            </a:r>
            <a:r>
              <a:rPr lang="ru-RU" sz="22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3" y="2657475"/>
            <a:ext cx="3777992" cy="3944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182973"/>
            <a:ext cx="11759064" cy="11816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41" y="1925788"/>
            <a:ext cx="4475838" cy="467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235836"/>
            <a:ext cx="7024694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986808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</a:t>
            </a:r>
            <a:r>
              <a:rPr kumimoji="0" lang="ru-RU" sz="2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Тема 3.6.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818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 err="1">
                <a:solidFill>
                  <a:schemeClr val="bg1"/>
                </a:solidFill>
              </a:rPr>
              <a:t>Паноптическая</a:t>
            </a:r>
            <a:r>
              <a:rPr lang="ru-RU" sz="20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9BCEA-08B3-2ABF-400F-135A1743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49837"/>
          <a:stretch/>
        </p:blipFill>
        <p:spPr>
          <a:xfrm>
            <a:off x="418938" y="4196738"/>
            <a:ext cx="2106329" cy="1832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5257838" y="3966668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3069169" y="3966668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7542312" y="3976221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9811205" y="3982575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3207820" y="357601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5260480" y="3527195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7496173" y="352719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9680941" y="3527195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253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230540" y="4964424"/>
            <a:ext cx="92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22894" y="1356532"/>
            <a:ext cx="11211379" cy="7030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8400" y="4636694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677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Замена задачи  </a:t>
            </a:r>
            <a:r>
              <a:rPr lang="en-US" sz="2200" dirty="0">
                <a:solidFill>
                  <a:schemeClr val="bg1"/>
                </a:solidFill>
              </a:rPr>
              <a:t>Multi class classification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softmax</a:t>
            </a:r>
            <a:r>
              <a:rPr lang="en-US" sz="2200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>Multi Label classification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неск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en-US" sz="2200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2969986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33285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Замена </a:t>
            </a:r>
            <a:r>
              <a:rPr lang="en-US" sz="2400" dirty="0" err="1">
                <a:solidFill>
                  <a:schemeClr val="bg1"/>
                </a:solidFill>
              </a:rPr>
              <a:t>ReLU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Mish 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606325" y="2348202"/>
            <a:ext cx="8290912" cy="4262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033867"/>
            <a:ext cx="10864620" cy="987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147454"/>
            <a:ext cx="11456738" cy="7583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6" y="3916111"/>
            <a:ext cx="4327402" cy="284282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089318" y="4112174"/>
            <a:ext cx="3875030" cy="2180343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716962" cy="2732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иметь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C000"/>
                  </a:solidFill>
                </a:rPr>
                <a:t>0.</a:t>
              </a:r>
              <a:r>
                <a:rPr lang="en-US" dirty="0" smtClean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0.</a:t>
            </a:r>
            <a:r>
              <a:rPr lang="en-US" dirty="0" smtClean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2908</Words>
  <Application>Microsoft Office PowerPoint</Application>
  <PresentationFormat>Широкоэкранный</PresentationFormat>
  <Paragraphs>410</Paragraphs>
  <Slides>53</Slides>
  <Notes>0</Notes>
  <HiddenSlides>12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Cambria Math</vt:lpstr>
      <vt:lpstr>Times New Roman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Презентация PowerPoint</vt:lpstr>
      <vt:lpstr>Feature Pyramidal Network напомним 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</vt:lpstr>
      <vt:lpstr>Архитектура YOLO V5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65</cp:revision>
  <dcterms:created xsi:type="dcterms:W3CDTF">2021-12-17T13:52:23Z</dcterms:created>
  <dcterms:modified xsi:type="dcterms:W3CDTF">2025-12-01T10:33:53Z</dcterms:modified>
</cp:coreProperties>
</file>